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5-0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5–3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5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09PreAlg LNHeader05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T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Real World Ex_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5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5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6.jpeg"/><Relationship Id="rId4" Type="http://schemas.openxmlformats.org/officeDocument/2006/relationships/image" Target="../media/image2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1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3.xml"/><Relationship Id="rId6" Type="http://schemas.openxmlformats.org/officeDocument/2006/relationships/slide" Target="slide15.xml"/><Relationship Id="rId7" Type="http://schemas.openxmlformats.org/officeDocument/2006/relationships/slide" Target="slide16.xml"/><Relationship Id="rId8" Type="http://schemas.openxmlformats.org/officeDocument/2006/relationships/slide" Target="slide20.xml"/><Relationship Id="rId9" Type="http://schemas.openxmlformats.org/officeDocument/2006/relationships/slide" Target="slide2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3" Type="http://schemas.openxmlformats.org/officeDocument/2006/relationships/image" Target="../media/image1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3" Type="http://schemas.openxmlformats.org/officeDocument/2006/relationships/image" Target="../media/image13.jpeg"/><Relationship Id="rId4" Type="http://schemas.openxmlformats.org/officeDocument/2006/relationships/image" Target="../media/image3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Relationship Id="rId3" Type="http://schemas.openxmlformats.org/officeDocument/2006/relationships/image" Target="../media/image1.jpeg"/><Relationship Id="rId4" Type="http://schemas.openxmlformats.org/officeDocument/2006/relationships/image" Target="../media/image38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60417" b="17778"/>
          <a:stretch>
            <a:fillRect/>
          </a:stretch>
        </p:blipFill>
        <p:spPr>
          <a:xfrm>
            <a:off x="4972050" y="4343400"/>
            <a:ext cx="19621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5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387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5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 A</a:t>
            </a:r>
          </a:p>
        </p:txBody>
      </p:sp>
      <p:pic>
        <p:nvPicPr>
          <p:cNvPr id="160" name="PALG-CH5-241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3832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63" name="Shape 16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an Inequality</a:t>
            </a:r>
          </a:p>
        </p:txBody>
      </p:sp>
      <p:sp>
        <p:nvSpPr>
          <p:cNvPr id="164" name="Shape 164"/>
          <p:cNvSpPr/>
          <p:nvPr/>
        </p:nvSpPr>
        <p:spPr>
          <a:xfrm>
            <a:off x="876300" y="150336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y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+ 5 &gt; 11. Check your solution.</a:t>
            </a:r>
          </a:p>
        </p:txBody>
      </p:sp>
      <p:sp>
        <p:nvSpPr>
          <p:cNvPr id="165" name="Shape 165"/>
          <p:cNvSpPr/>
          <p:nvPr/>
        </p:nvSpPr>
        <p:spPr>
          <a:xfrm>
            <a:off x="533400" y="1990725"/>
            <a:ext cx="8394700" cy="24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638300" algn="l"/>
                <a:tab pos="1930400" algn="l"/>
                <a:tab pos="27813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      y</a:t>
            </a:r>
            <a:r>
              <a:rPr sz="2400">
                <a:uFill>
                  <a:solidFill/>
                </a:uFill>
              </a:rPr>
              <a:t> + 5	&gt;	11	Write the inequality.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638300" algn="l"/>
                <a:tab pos="1930400" algn="l"/>
                <a:tab pos="27813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y</a:t>
            </a:r>
            <a:r>
              <a:rPr sz="2400">
                <a:uFill>
                  <a:solidFill/>
                </a:uFill>
              </a:rPr>
              <a:t> + 5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5</a:t>
            </a:r>
            <a:r>
              <a:rPr sz="2400">
                <a:uFill>
                  <a:solidFill/>
                </a:uFill>
              </a:rPr>
              <a:t>	&gt;	11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 5</a:t>
            </a:r>
            <a:r>
              <a:rPr sz="2400">
                <a:uFill>
                  <a:solidFill/>
                </a:uFill>
              </a:rPr>
              <a:t>	Subtract 5 from each side.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638300" algn="l"/>
                <a:tab pos="1930400" algn="l"/>
                <a:tab pos="27813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            y</a:t>
            </a:r>
            <a:r>
              <a:rPr sz="2400">
                <a:uFill>
                  <a:solidFill/>
                </a:uFill>
              </a:rPr>
              <a:t>	&gt;	6	Simplify.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638300" algn="l"/>
                <a:tab pos="1930400" algn="l"/>
                <a:tab pos="27813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To check your solution, try any number greater than 6.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tabLst>
                <a:tab pos="1638300" algn="l"/>
                <a:tab pos="19304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Check</a:t>
            </a:r>
            <a:endParaRPr b="1" sz="2400">
              <a:solidFill>
                <a:srgbClr val="0068AD"/>
              </a:solidFill>
              <a:uFill>
                <a:solidFill>
                  <a:srgbClr val="0068AD"/>
                </a:solidFill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638300" algn="l"/>
                <a:tab pos="1930400" algn="l"/>
                <a:tab pos="27813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      y</a:t>
            </a:r>
            <a:r>
              <a:rPr sz="2400">
                <a:uFill>
                  <a:solidFill/>
                </a:uFill>
              </a:rPr>
              <a:t> + 5	&gt;	11	Write the inequality.</a:t>
            </a:r>
          </a:p>
        </p:txBody>
      </p:sp>
      <p:sp>
        <p:nvSpPr>
          <p:cNvPr id="166" name="Shape 166"/>
          <p:cNvSpPr/>
          <p:nvPr/>
        </p:nvSpPr>
        <p:spPr>
          <a:xfrm>
            <a:off x="533399" y="5980112"/>
            <a:ext cx="4965701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y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&gt; 6.</a:t>
            </a:r>
          </a:p>
        </p:txBody>
      </p:sp>
      <p:sp>
        <p:nvSpPr>
          <p:cNvPr id="167" name="Shape 167"/>
          <p:cNvSpPr/>
          <p:nvPr/>
        </p:nvSpPr>
        <p:spPr>
          <a:xfrm>
            <a:off x="2819400" y="5438775"/>
            <a:ext cx="394405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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533400" y="4800600"/>
            <a:ext cx="8394700" cy="542479"/>
            <a:chOff x="0" y="0"/>
            <a:chExt cx="8394700" cy="542478"/>
          </a:xfrm>
        </p:grpSpPr>
        <p:sp>
          <p:nvSpPr>
            <p:cNvPr id="168" name="Shape 168"/>
            <p:cNvSpPr/>
            <p:nvPr/>
          </p:nvSpPr>
          <p:spPr>
            <a:xfrm>
              <a:off x="0" y="95250"/>
              <a:ext cx="83947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983990" indent="-3600450"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tabLst>
                  <a:tab pos="1638300" algn="l"/>
                  <a:tab pos="1930400" algn="l"/>
                  <a:tab pos="2781300" algn="l"/>
                </a:tabLst>
                <a:defRPr>
                  <a:uFillTx/>
                </a:defRPr>
              </a:pPr>
              <a:r>
                <a:rPr i="1" sz="2400">
                  <a:uFill>
                    <a:solidFill/>
                  </a:uFill>
                </a:rPr>
                <a:t>      </a:t>
              </a:r>
              <a:r>
                <a:rPr sz="2400">
                  <a:uFill>
                    <a:solidFill/>
                  </a:uFill>
                </a:rPr>
                <a:t>7 + 5	&gt;	11	Replace </a:t>
              </a:r>
              <a:r>
                <a:rPr i="1" sz="2400">
                  <a:uFill>
                    <a:solidFill/>
                  </a:uFill>
                </a:rPr>
                <a:t>y</a:t>
              </a:r>
              <a:r>
                <a:rPr sz="2400">
                  <a:uFill>
                    <a:solidFill/>
                  </a:uFill>
                </a:rPr>
                <a:t> with 7.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1647825" y="0"/>
              <a:ext cx="368300" cy="2989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800"/>
                </a:spcBef>
                <a:buClr>
                  <a:srgbClr val="FFFFFF"/>
                </a:buClr>
                <a:buFont typeface="Arial"/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?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533400" y="5429250"/>
            <a:ext cx="8394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638300" algn="l"/>
                <a:tab pos="1930400" algn="l"/>
                <a:tab pos="27813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          </a:t>
            </a:r>
            <a:r>
              <a:rPr sz="2400">
                <a:uFill>
                  <a:solidFill/>
                </a:uFill>
              </a:rPr>
              <a:t>12	&gt;	11	This statement is true.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p" bldLvl="5" animBg="1" rev="0" advAuto="0" spid="171" grpId="4"/>
      <p:bldP build="whole" bldLvl="1" animBg="1" rev="0" advAuto="0" spid="167" grpId="5"/>
      <p:bldP build="p" bldLvl="5" animBg="1" rev="0" advAuto="0" spid="166" grpId="6"/>
      <p:bldP build="p" bldLvl="5" animBg="1" rev="0" advAuto="0" spid="165" grpId="2"/>
      <p:bldP build="p" bldLvl="5" animBg="1" rev="0" advAuto="0" spid="16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4" name="Shape 174"/>
          <p:cNvSpPr/>
          <p:nvPr/>
        </p:nvSpPr>
        <p:spPr>
          <a:xfrm>
            <a:off x="895350" y="313372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914400" y="2209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22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–4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4</a:t>
            </a:r>
          </a:p>
        </p:txBody>
      </p:sp>
      <p:sp>
        <p:nvSpPr>
          <p:cNvPr id="178" name="Shape 178"/>
          <p:cNvSpPr/>
          <p:nvPr/>
        </p:nvSpPr>
        <p:spPr>
          <a:xfrm>
            <a:off x="533400" y="1504950"/>
            <a:ext cx="83185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+ 9 &lt; 13.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4"/>
      <p:bldP build="whole" bldLvl="1" animBg="1" rev="0" advAuto="0" spid="175" grpId="1"/>
      <p:bldP build="whole" bldLvl="1" animBg="1" rev="0" advAuto="0" spid="176" grpId="2"/>
      <p:bldP build="whole" bldLvl="1" animBg="1" rev="0" advAuto="0" spid="178" grpId="3"/>
      <p:bldP build="whole" bldLvl="1" animBg="1" rev="0" advAuto="0" spid="174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81" name="Shape 181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Graph the Solution of an Inequality</a:t>
            </a:r>
          </a:p>
        </p:txBody>
      </p:sp>
      <p:sp>
        <p:nvSpPr>
          <p:cNvPr id="182" name="Shape 182"/>
          <p:cNvSpPr/>
          <p:nvPr/>
        </p:nvSpPr>
        <p:spPr>
          <a:xfrm>
            <a:off x="3743325" y="2314575"/>
            <a:ext cx="47371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the inequality.</a:t>
            </a:r>
          </a:p>
        </p:txBody>
      </p:sp>
      <p:grpSp>
        <p:nvGrpSpPr>
          <p:cNvPr id="185" name="Group 185"/>
          <p:cNvGrpSpPr/>
          <p:nvPr/>
        </p:nvGrpSpPr>
        <p:grpSpPr>
          <a:xfrm>
            <a:off x="876300" y="1300162"/>
            <a:ext cx="8051800" cy="833438"/>
            <a:chOff x="0" y="0"/>
            <a:chExt cx="8051800" cy="833437"/>
          </a:xfrm>
        </p:grpSpPr>
        <p:sp>
          <p:nvSpPr>
            <p:cNvPr id="183" name="Shape 183"/>
            <p:cNvSpPr/>
            <p:nvPr/>
          </p:nvSpPr>
          <p:spPr>
            <a:xfrm>
              <a:off x="0" y="203200"/>
              <a:ext cx="80518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Solve		      Graph the solution on a number line.</a:t>
              </a:r>
            </a:p>
          </p:txBody>
        </p:sp>
        <p:pic>
          <p:nvPicPr>
            <p:cNvPr id="184" name="PA_63.png"/>
            <p:cNvPicPr/>
            <p:nvPr/>
          </p:nvPicPr>
          <p:blipFill>
            <a:blip r:embed="rId2">
              <a:extLst/>
            </a:blip>
            <a:srcRect l="11451" t="0" r="69546" b="86506"/>
            <a:stretch>
              <a:fillRect/>
            </a:stretch>
          </p:blipFill>
          <p:spPr>
            <a:xfrm>
              <a:off x="962025" y="0"/>
              <a:ext cx="1438275" cy="833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6" name="PA_63.png"/>
          <p:cNvPicPr/>
          <p:nvPr/>
        </p:nvPicPr>
        <p:blipFill>
          <a:blip r:embed="rId2">
            <a:extLst/>
          </a:blip>
          <a:srcRect l="7298" t="13415" r="73237" b="72628"/>
          <a:stretch>
            <a:fillRect/>
          </a:stretch>
        </p:blipFill>
        <p:spPr>
          <a:xfrm>
            <a:off x="1498600" y="2133600"/>
            <a:ext cx="1473200" cy="862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_63.png"/>
          <p:cNvPicPr/>
          <p:nvPr/>
        </p:nvPicPr>
        <p:blipFill>
          <a:blip r:embed="rId2">
            <a:extLst/>
          </a:blip>
          <a:srcRect l="0" t="26985" r="17491" b="60293"/>
          <a:stretch>
            <a:fillRect/>
          </a:stretch>
        </p:blipFill>
        <p:spPr>
          <a:xfrm>
            <a:off x="936625" y="3048000"/>
            <a:ext cx="6245225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4067175" y="4103687"/>
            <a:ext cx="41021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sp>
        <p:nvSpPr>
          <p:cNvPr id="189" name="Shape 189"/>
          <p:cNvSpPr/>
          <p:nvPr/>
        </p:nvSpPr>
        <p:spPr>
          <a:xfrm>
            <a:off x="533400" y="49149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5019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</a:p>
        </p:txBody>
      </p:sp>
      <p:pic>
        <p:nvPicPr>
          <p:cNvPr id="190" name="PA_63.png"/>
          <p:cNvPicPr/>
          <p:nvPr/>
        </p:nvPicPr>
        <p:blipFill>
          <a:blip r:embed="rId2">
            <a:extLst/>
          </a:blip>
          <a:srcRect l="0" t="87124" r="58641" b="0"/>
          <a:stretch>
            <a:fillRect/>
          </a:stretch>
        </p:blipFill>
        <p:spPr>
          <a:xfrm>
            <a:off x="2295525" y="4724400"/>
            <a:ext cx="3130550" cy="795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LG08-04-0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00" y="5638800"/>
            <a:ext cx="4487863" cy="6477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roup 194"/>
          <p:cNvGrpSpPr/>
          <p:nvPr/>
        </p:nvGrpSpPr>
        <p:grpSpPr>
          <a:xfrm>
            <a:off x="2168525" y="3933824"/>
            <a:ext cx="1069975" cy="784226"/>
            <a:chOff x="0" y="0"/>
            <a:chExt cx="1069975" cy="784225"/>
          </a:xfrm>
        </p:grpSpPr>
        <p:pic>
          <p:nvPicPr>
            <p:cNvPr id="192" name="2palg_67.png"/>
            <p:cNvPicPr/>
            <p:nvPr/>
          </p:nvPicPr>
          <p:blipFill>
            <a:blip r:embed="rId4">
              <a:extLst/>
            </a:blip>
            <a:srcRect l="0" t="0" r="73220" b="0"/>
            <a:stretch>
              <a:fillRect/>
            </a:stretch>
          </p:blipFill>
          <p:spPr>
            <a:xfrm>
              <a:off x="0" y="0"/>
              <a:ext cx="501650" cy="784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2palg_67.png"/>
            <p:cNvPicPr/>
            <p:nvPr/>
          </p:nvPicPr>
          <p:blipFill>
            <a:blip r:embed="rId4">
              <a:extLst/>
            </a:blip>
            <a:srcRect l="71186" t="0" r="0" b="0"/>
            <a:stretch>
              <a:fillRect/>
            </a:stretch>
          </p:blipFill>
          <p:spPr>
            <a:xfrm>
              <a:off x="530225" y="0"/>
              <a:ext cx="539750" cy="784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7"/>
      <p:bldP build="p" bldLvl="5" animBg="1" rev="0" advAuto="0" spid="182" grpId="3"/>
      <p:bldP build="whole" bldLvl="1" animBg="1" rev="0" advAuto="0" spid="194" grpId="5"/>
      <p:bldP build="whole" bldLvl="1" animBg="1" rev="0" advAuto="0" spid="185" grpId="1"/>
      <p:bldP build="whole" bldLvl="1" animBg="1" rev="0" advAuto="0" spid="191" grpId="9"/>
      <p:bldP build="whole" bldLvl="1" animBg="1" rev="0" advAuto="0" spid="190" grpId="8"/>
      <p:bldP build="whole" bldLvl="1" animBg="1" rev="0" advAuto="0" spid="186" grpId="2"/>
      <p:bldP build="p" bldLvl="5" animBg="1" rev="0" advAuto="0" spid="188" grpId="6"/>
      <p:bldP build="whole" bldLvl="1" animBg="1" rev="0" advAuto="0" spid="18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197" name="Shape 197"/>
          <p:cNvSpPr/>
          <p:nvPr/>
        </p:nvSpPr>
        <p:spPr>
          <a:xfrm>
            <a:off x="914400" y="317182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9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Group 202"/>
          <p:cNvGrpSpPr/>
          <p:nvPr/>
        </p:nvGrpSpPr>
        <p:grpSpPr>
          <a:xfrm>
            <a:off x="533400" y="1314450"/>
            <a:ext cx="8318500" cy="850900"/>
            <a:chOff x="0" y="0"/>
            <a:chExt cx="8318500" cy="850899"/>
          </a:xfrm>
        </p:grpSpPr>
        <p:sp>
          <p:nvSpPr>
            <p:cNvPr id="200" name="Shape 200"/>
            <p:cNvSpPr/>
            <p:nvPr/>
          </p:nvSpPr>
          <p:spPr>
            <a:xfrm>
              <a:off x="0" y="190500"/>
              <a:ext cx="83185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90000"/>
                </a:lnSpc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Solve                  Graph the solution on a number line.</a:t>
              </a:r>
            </a:p>
          </p:txBody>
        </p:sp>
        <p:pic>
          <p:nvPicPr>
            <p:cNvPr id="201" name="PA_65.png"/>
            <p:cNvPicPr/>
            <p:nvPr/>
          </p:nvPicPr>
          <p:blipFill>
            <a:blip r:embed="rId4">
              <a:extLst/>
            </a:blip>
            <a:srcRect l="11268" t="0" r="69761" b="78996"/>
            <a:stretch>
              <a:fillRect/>
            </a:stretch>
          </p:blipFill>
          <p:spPr>
            <a:xfrm>
              <a:off x="1276350" y="0"/>
              <a:ext cx="1427163" cy="850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4" name="Group 214"/>
          <p:cNvGrpSpPr/>
          <p:nvPr/>
        </p:nvGrpSpPr>
        <p:grpSpPr>
          <a:xfrm>
            <a:off x="938212" y="2133599"/>
            <a:ext cx="5843588" cy="3363914"/>
            <a:chOff x="0" y="0"/>
            <a:chExt cx="5843587" cy="3363912"/>
          </a:xfrm>
        </p:grpSpPr>
        <p:grpSp>
          <p:nvGrpSpPr>
            <p:cNvPr id="209" name="Group 209"/>
            <p:cNvGrpSpPr/>
            <p:nvPr/>
          </p:nvGrpSpPr>
          <p:grpSpPr>
            <a:xfrm>
              <a:off x="0" y="-1"/>
              <a:ext cx="5843588" cy="3363914"/>
              <a:chOff x="0" y="0"/>
              <a:chExt cx="5843587" cy="3363912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238125"/>
                <a:ext cx="2806700" cy="2114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lvl="0" marL="574040" indent="-533400">
                  <a:lnSpc>
                    <a:spcPct val="90000"/>
                  </a:lnSpc>
                  <a:spcBef>
                    <a:spcPts val="1800"/>
                  </a:spcBef>
                  <a:buClr>
                    <a:srgbClr val="0068AD"/>
                  </a:buClr>
                  <a:buFont typeface="Arial"/>
                  <a:defRPr>
                    <a:uFillTx/>
                  </a:defRPr>
                </a:pP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A.</a:t>
                </a:r>
                <a:r>
                  <a:rPr b="1" sz="2400">
                    <a:uFill>
                      <a:solidFill/>
                    </a:uFill>
                  </a:rPr>
                  <a:t>	</a:t>
                </a:r>
                <a:endParaRPr b="1" sz="2400">
                  <a:uFill>
                    <a:solidFill/>
                  </a:uFill>
                </a:endParaRPr>
              </a:p>
              <a:p>
                <a:pPr lvl="0" marL="574040" indent="-533400">
                  <a:lnSpc>
                    <a:spcPct val="90000"/>
                  </a:lnSpc>
                  <a:spcBef>
                    <a:spcPts val="1800"/>
                  </a:spcBef>
                  <a:buClr>
                    <a:srgbClr val="0068AD"/>
                  </a:buClr>
                  <a:buFont typeface="Arial"/>
                  <a:defRPr>
                    <a:uFillTx/>
                  </a:defRPr>
                </a:pP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B.</a:t>
                </a:r>
                <a:r>
                  <a:rPr b="1" sz="2400">
                    <a:uFill>
                      <a:solidFill/>
                    </a:uFill>
                  </a:rPr>
                  <a:t>	</a:t>
                </a:r>
                <a:endParaRPr b="1" sz="2400">
                  <a:uFill>
                    <a:solidFill/>
                  </a:uFill>
                </a:endParaRPr>
              </a:p>
              <a:p>
                <a:pPr lvl="0" marL="574040" indent="-533400">
                  <a:lnSpc>
                    <a:spcPct val="90000"/>
                  </a:lnSpc>
                  <a:spcBef>
                    <a:spcPts val="1800"/>
                  </a:spcBef>
                  <a:buClr>
                    <a:srgbClr val="0068AD"/>
                  </a:buClr>
                  <a:buFont typeface="Arial"/>
                  <a:defRPr>
                    <a:uFillTx/>
                  </a:defRPr>
                </a:pP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C.</a:t>
                </a:r>
                <a:r>
                  <a:rPr b="1" sz="2400">
                    <a:uFill>
                      <a:solidFill/>
                    </a:uFill>
                  </a:rPr>
                  <a:t>	</a:t>
                </a:r>
                <a:endParaRPr b="1" sz="2400">
                  <a:uFill>
                    <a:solidFill/>
                  </a:uFill>
                </a:endParaRPr>
              </a:p>
              <a:p>
                <a:pPr lvl="0" marL="574040" indent="-533400">
                  <a:lnSpc>
                    <a:spcPct val="90000"/>
                  </a:lnSpc>
                  <a:spcBef>
                    <a:spcPts val="1800"/>
                  </a:spcBef>
                  <a:buClr>
                    <a:srgbClr val="0068AD"/>
                  </a:buClr>
                  <a:buFont typeface="Arial"/>
                  <a:defRPr>
                    <a:uFillTx/>
                  </a:defRPr>
                </a:pPr>
                <a:r>
                  <a:rPr b="1" sz="2400">
                    <a:solidFill>
                      <a:srgbClr val="0068AD"/>
                    </a:solidFill>
                    <a:uFill>
                      <a:solidFill>
                        <a:srgbClr val="0068AD"/>
                      </a:solidFill>
                    </a:uFill>
                  </a:rPr>
                  <a:t>D.</a:t>
                </a:r>
                <a:r>
                  <a:rPr b="1" sz="2400">
                    <a:uFill>
                      <a:solidFill/>
                    </a:uFill>
                  </a:rPr>
                  <a:t>	</a:t>
                </a:r>
              </a:p>
            </p:txBody>
          </p:sp>
          <p:pic>
            <p:nvPicPr>
              <p:cNvPr id="204" name="PA_65.png"/>
              <p:cNvPicPr/>
              <p:nvPr/>
            </p:nvPicPr>
            <p:blipFill>
              <a:blip r:embed="rId4">
                <a:extLst/>
              </a:blip>
              <a:srcRect l="0" t="18809" r="83308" b="0"/>
              <a:stretch>
                <a:fillRect/>
              </a:stretch>
            </p:blipFill>
            <p:spPr>
              <a:xfrm>
                <a:off x="557212" y="0"/>
                <a:ext cx="1255713" cy="3289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5" name="PALG08-04-03-YT-D.jp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830387" y="2695575"/>
                <a:ext cx="4013201" cy="6683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6" name="PALG08-04-03-YT-C.jpg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792287" y="1885950"/>
                <a:ext cx="4013201" cy="6683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7" name="PALG08-04-03-YT-B.jp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687512" y="1066800"/>
                <a:ext cx="4013201" cy="6683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8" name="PALG08-04-03-YT-A.jpg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687512" y="247650"/>
                <a:ext cx="4013201" cy="6683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10" name="Shape 210"/>
            <p:cNvSpPr/>
            <p:nvPr/>
          </p:nvSpPr>
          <p:spPr>
            <a:xfrm>
              <a:off x="1422400" y="190500"/>
              <a:ext cx="239624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;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462087" y="1009650"/>
              <a:ext cx="239624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;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1519237" y="1828800"/>
              <a:ext cx="239624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;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612900" y="2647950"/>
              <a:ext cx="239624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;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  <p:bldP build="whole" bldLvl="1" animBg="1" rev="0" advAuto="0" spid="202" grpId="3"/>
      <p:bldP build="whole" bldLvl="1" animBg="1" rev="0" advAuto="0" spid="214" grpId="4"/>
      <p:bldP build="whole" bldLvl="1" animBg="1" rev="0" advAuto="0" spid="197" grpId="5"/>
      <p:bldP build="whole" bldLvl="1" animBg="1" rev="0" advAuto="0" spid="19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219200"/>
            <a:ext cx="8239125" cy="410368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 B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20" name="Shape 220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by a Positive Number</a:t>
            </a:r>
          </a:p>
        </p:txBody>
      </p:sp>
      <p:sp>
        <p:nvSpPr>
          <p:cNvPr id="221" name="Shape 221"/>
          <p:cNvSpPr/>
          <p:nvPr/>
        </p:nvSpPr>
        <p:spPr>
          <a:xfrm>
            <a:off x="533400" y="1504950"/>
            <a:ext cx="83185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BOWLING </a:t>
            </a:r>
            <a:r>
              <a:rPr b="1" sz="2400">
                <a:uFill>
                  <a:solidFill/>
                </a:uFill>
              </a:rPr>
              <a:t>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Juanita is going bowling and has $25 to spend. If each game costs $4, find the maximum number of games she can bowl.</a:t>
            </a:r>
          </a:p>
        </p:txBody>
      </p:sp>
      <p:sp>
        <p:nvSpPr>
          <p:cNvPr id="222" name="Shape 222"/>
          <p:cNvSpPr/>
          <p:nvPr/>
        </p:nvSpPr>
        <p:spPr>
          <a:xfrm>
            <a:off x="876300" y="2867025"/>
            <a:ext cx="7721600" cy="1514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69439" indent="-1828800"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Understand</a:t>
            </a:r>
            <a:r>
              <a:rPr sz="2400">
                <a:uFill>
                  <a:solidFill/>
                </a:uFill>
              </a:rPr>
              <a:t>	You know that Juanita will spend $4 for each game and has $25. You want to determine the largest number of games she can bowl.</a:t>
            </a:r>
          </a:p>
        </p:txBody>
      </p:sp>
      <p:sp>
        <p:nvSpPr>
          <p:cNvPr id="223" name="Shape 223"/>
          <p:cNvSpPr/>
          <p:nvPr/>
        </p:nvSpPr>
        <p:spPr>
          <a:xfrm>
            <a:off x="533400" y="4648200"/>
            <a:ext cx="77851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212339" indent="-182880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Plan</a:t>
            </a:r>
            <a:r>
              <a:rPr sz="2400">
                <a:uFill>
                  <a:solidFill/>
                </a:uFill>
              </a:rPr>
              <a:t>	Because Juanita wants to spend at most $25, write and solve an inequality using  ≤. 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  <p:bldP build="p" bldLvl="5" animBg="1" rev="0" advAuto="0" spid="222" grpId="2"/>
      <p:bldP build="whole" bldLvl="1" animBg="1" rev="0" advAuto="0" spid="223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5-4-3red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4429125"/>
            <a:ext cx="1216025" cy="78422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27" name="Shape 227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by a Positive Number</a:t>
            </a:r>
          </a:p>
        </p:txBody>
      </p:sp>
      <p:sp>
        <p:nvSpPr>
          <p:cNvPr id="228" name="Shape 228"/>
          <p:cNvSpPr/>
          <p:nvPr/>
        </p:nvSpPr>
        <p:spPr>
          <a:xfrm>
            <a:off x="533400" y="37465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2212339" indent="-182880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3873500" algn="l"/>
                <a:tab pos="5524500" algn="l"/>
              </a:tabLst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	</a:t>
            </a:r>
          </a:p>
        </p:txBody>
      </p:sp>
      <p:pic>
        <p:nvPicPr>
          <p:cNvPr id="229" name="5-4_3.png"/>
          <p:cNvPicPr/>
          <p:nvPr/>
        </p:nvPicPr>
        <p:blipFill>
          <a:blip r:embed="rId3">
            <a:extLst/>
          </a:blip>
          <a:srcRect l="0" t="0" r="0" b="75923"/>
          <a:stretch>
            <a:fillRect/>
          </a:stretch>
        </p:blipFill>
        <p:spPr>
          <a:xfrm>
            <a:off x="2438400" y="3754437"/>
            <a:ext cx="1438275" cy="41433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4572000" y="3708400"/>
            <a:ext cx="3670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the inequality.</a:t>
            </a:r>
          </a:p>
        </p:txBody>
      </p:sp>
      <p:sp>
        <p:nvSpPr>
          <p:cNvPr id="231" name="Shape 231"/>
          <p:cNvSpPr/>
          <p:nvPr/>
        </p:nvSpPr>
        <p:spPr>
          <a:xfrm>
            <a:off x="4572000" y="4413250"/>
            <a:ext cx="3670300" cy="8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Division Property of Inequality</a:t>
            </a:r>
          </a:p>
        </p:txBody>
      </p:sp>
      <p:sp>
        <p:nvSpPr>
          <p:cNvPr id="232" name="Shape 232"/>
          <p:cNvSpPr/>
          <p:nvPr/>
        </p:nvSpPr>
        <p:spPr>
          <a:xfrm>
            <a:off x="4648200" y="5480050"/>
            <a:ext cx="3670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pic>
        <p:nvPicPr>
          <p:cNvPr id="233" name="5-4_3.png"/>
          <p:cNvPicPr/>
          <p:nvPr/>
        </p:nvPicPr>
        <p:blipFill>
          <a:blip r:embed="rId3">
            <a:extLst/>
          </a:blip>
          <a:srcRect l="0" t="70848" r="0" b="0"/>
          <a:stretch>
            <a:fillRect/>
          </a:stretch>
        </p:blipFill>
        <p:spPr>
          <a:xfrm>
            <a:off x="2438400" y="5448300"/>
            <a:ext cx="1438275" cy="50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LG05-04-0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4900" y="1371600"/>
            <a:ext cx="6896100" cy="2154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4"/>
      <p:bldP build="whole" bldLvl="1" animBg="1" rev="0" advAuto="0" spid="225" grpId="5"/>
      <p:bldP build="whole" bldLvl="1" animBg="1" rev="0" advAuto="0" spid="232" grpId="8"/>
      <p:bldP build="whole" bldLvl="1" animBg="1" rev="0" advAuto="0" spid="231" grpId="6"/>
      <p:bldP build="whole" bldLvl="1" animBg="1" rev="0" advAuto="0" spid="229" grpId="3"/>
      <p:bldP build="p" bldLvl="5" animBg="1" rev="0" advAuto="0" spid="228" grpId="2"/>
      <p:bldP build="whole" bldLvl="1" animBg="1" rev="0" advAuto="0" spid="234" grpId="1"/>
      <p:bldP build="whole" bldLvl="1" animBg="1" rev="0" advAuto="0" spid="233" grpId="7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37" name="Shape 237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by a Positive Number</a:t>
            </a:r>
          </a:p>
        </p:txBody>
      </p:sp>
      <p:sp>
        <p:nvSpPr>
          <p:cNvPr id="238" name="Shape 238"/>
          <p:cNvSpPr/>
          <p:nvPr/>
        </p:nvSpPr>
        <p:spPr>
          <a:xfrm>
            <a:off x="533400" y="14986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 Juanita can bowl no more than 6 games.</a:t>
            </a:r>
          </a:p>
        </p:txBody>
      </p:sp>
      <p:sp>
        <p:nvSpPr>
          <p:cNvPr id="239" name="Shape 239"/>
          <p:cNvSpPr/>
          <p:nvPr/>
        </p:nvSpPr>
        <p:spPr>
          <a:xfrm>
            <a:off x="876300" y="2246312"/>
            <a:ext cx="7721600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69439" indent="-182880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Check</a:t>
            </a:r>
            <a:r>
              <a:rPr b="1" sz="2400">
                <a:solidFill>
                  <a:srgbClr val="FFEC67"/>
                </a:solidFill>
                <a:uFill>
                  <a:solidFill>
                    <a:srgbClr val="FFEC67"/>
                  </a:solidFill>
                </a:uFill>
              </a:rPr>
              <a:t>	</a:t>
            </a:r>
            <a:r>
              <a:rPr sz="2400">
                <a:uFill>
                  <a:solidFill/>
                </a:uFill>
              </a:rPr>
              <a:t>If she bowls 6 games, then the total cost is $4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×</a:t>
            </a:r>
            <a:r>
              <a:rPr sz="2400">
                <a:uFill>
                  <a:solidFill/>
                </a:uFill>
              </a:rPr>
              <a:t> 6 or $24. If she bowls 7 games, then the total cost is $4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×</a:t>
            </a:r>
            <a:r>
              <a:rPr sz="2400">
                <a:uFill>
                  <a:solidFill/>
                </a:uFill>
              </a:rPr>
              <a:t> 7 or $28. So, the answer is correct. 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  <a:latin typeface="Wingdings"/>
                <a:ea typeface="Wingdings"/>
                <a:cs typeface="Wingdings"/>
                <a:sym typeface="Wingdings"/>
              </a:rPr>
              <a:t>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1"/>
      <p:bldP build="p" bldLvl="5" animBg="1" rev="0" advAuto="0" spid="239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42" name="Shape 242"/>
          <p:cNvSpPr/>
          <p:nvPr/>
        </p:nvSpPr>
        <p:spPr>
          <a:xfrm>
            <a:off x="838200" y="2565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5 tickets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6 tickets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7 tickets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8 tickets</a:t>
            </a:r>
          </a:p>
        </p:txBody>
      </p:sp>
      <p:sp>
        <p:nvSpPr>
          <p:cNvPr id="243" name="Shape 243"/>
          <p:cNvSpPr/>
          <p:nvPr/>
        </p:nvSpPr>
        <p:spPr>
          <a:xfrm>
            <a:off x="476250" y="1285875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F2362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TICKETS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Martha wants to purchase tickets for a group to attend a movie. Tickets cost $4.50 apiece and she has $32. How many tickets can she buy?</a:t>
            </a:r>
          </a:p>
        </p:txBody>
      </p:sp>
      <p:sp>
        <p:nvSpPr>
          <p:cNvPr id="244" name="Shape 244"/>
          <p:cNvSpPr/>
          <p:nvPr/>
        </p:nvSpPr>
        <p:spPr>
          <a:xfrm>
            <a:off x="876300" y="44069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2"/>
      <p:bldP build="whole" bldLvl="1" animBg="1" rev="0" advAuto="0" spid="244" grpId="5"/>
      <p:bldP build="whole" bldLvl="1" animBg="1" rev="0" advAuto="0" spid="245" grpId="1"/>
      <p:bldP build="whole" bldLvl="1" animBg="1" rev="0" advAuto="0" spid="243" grpId="3"/>
      <p:bldP build="whole" bldLvl="1" animBg="1" rev="0" advAuto="0" spid="24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22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5–3)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Key Concept:  Addition and Subtraction Properties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Solve an Inequality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Graph the Solution of an Inequality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Key Concept:  Multiplication and Division Properties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3:  Real-World Example:  Divide by a Positive Number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Key Concept:  Multiplication and Division Properties</a:t>
            </a:r>
            <a:endParaRPr>
              <a:uFill>
                <a:solidFill/>
              </a:uFill>
            </a:endParaRPr>
          </a:p>
          <a:p>
            <a:pPr lvl="0" marL="1534477" indent="-1493837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9" invalidUrl="" action="ppaction://hlinksldjump" tgtFrame="" tooltip="" history="1" highlightClick="0" endSnd="0"/>
              </a:rPr>
              <a:t>Example 4:  Multiply or Divide by a Negative Number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439261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 C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 A</a:t>
            </a:r>
          </a:p>
        </p:txBody>
      </p:sp>
      <p:sp>
        <p:nvSpPr>
          <p:cNvPr id="252" name="Shape 25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Multiply or Divide by a Negative Number</a:t>
            </a:r>
          </a:p>
        </p:txBody>
      </p:sp>
      <p:sp>
        <p:nvSpPr>
          <p:cNvPr id="253" name="Shape 253"/>
          <p:cNvSpPr/>
          <p:nvPr/>
        </p:nvSpPr>
        <p:spPr>
          <a:xfrm>
            <a:off x="876300" y="1503362"/>
            <a:ext cx="77216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–9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&lt; –27 and check your solution. Then graph the solution on a number line.</a:t>
            </a:r>
          </a:p>
        </p:txBody>
      </p:sp>
      <p:sp>
        <p:nvSpPr>
          <p:cNvPr id="254" name="Shape 254"/>
          <p:cNvSpPr/>
          <p:nvPr/>
        </p:nvSpPr>
        <p:spPr>
          <a:xfrm>
            <a:off x="533400" y="23622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054100" algn="l"/>
                <a:tab pos="12954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–9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	&lt;	–27	Write the inequality.</a:t>
            </a:r>
          </a:p>
        </p:txBody>
      </p:sp>
      <p:sp>
        <p:nvSpPr>
          <p:cNvPr id="255" name="Shape 255"/>
          <p:cNvSpPr/>
          <p:nvPr/>
        </p:nvSpPr>
        <p:spPr>
          <a:xfrm>
            <a:off x="533400" y="47228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3987800" algn="l"/>
                <a:tab pos="46101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&gt; 3	</a:t>
            </a:r>
          </a:p>
        </p:txBody>
      </p:sp>
      <p:pic>
        <p:nvPicPr>
          <p:cNvPr id="256" name="PA_7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975" y="2895600"/>
            <a:ext cx="1544638" cy="116205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4133850" y="3060700"/>
            <a:ext cx="45085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each side by –9 and reverse the symbol.</a:t>
            </a:r>
          </a:p>
        </p:txBody>
      </p:sp>
      <p:pic>
        <p:nvPicPr>
          <p:cNvPr id="258" name="PALG08-05-03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712" y="5562600"/>
            <a:ext cx="4205288" cy="654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533400" y="4048125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94138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3987800" algn="l"/>
                <a:tab pos="46101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 &gt; 3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	</a:t>
            </a:r>
            <a:r>
              <a:rPr sz="2400">
                <a:uFill>
                  <a:solidFill/>
                </a:uFill>
              </a:rPr>
              <a:t>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9" grpId="5"/>
      <p:bldP build="p" bldLvl="5" animBg="1" rev="0" advAuto="0" spid="255" grpId="6"/>
      <p:bldP build="p" bldLvl="5" animBg="1" rev="0" advAuto="0" spid="253" grpId="1"/>
      <p:bldP build="p" bldLvl="5" animBg="1" rev="0" advAuto="0" spid="254" grpId="2"/>
      <p:bldP build="p" bldLvl="5" animBg="1" rev="0" advAuto="0" spid="257" grpId="4"/>
      <p:bldP build="whole" bldLvl="1" animBg="1" rev="0" advAuto="0" spid="256" grpId="3"/>
      <p:bldP build="whole" bldLvl="1" animBg="1" rev="0" advAuto="0" spid="258" grpId="7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 B</a:t>
            </a:r>
          </a:p>
        </p:txBody>
      </p:sp>
      <p:sp>
        <p:nvSpPr>
          <p:cNvPr id="262" name="Shape 26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Multiply or Divide by a Negative Number</a:t>
            </a:r>
          </a:p>
        </p:txBody>
      </p:sp>
      <p:grpSp>
        <p:nvGrpSpPr>
          <p:cNvPr id="265" name="Group 265"/>
          <p:cNvGrpSpPr/>
          <p:nvPr/>
        </p:nvGrpSpPr>
        <p:grpSpPr>
          <a:xfrm>
            <a:off x="876300" y="1219200"/>
            <a:ext cx="7975600" cy="1018774"/>
            <a:chOff x="0" y="0"/>
            <a:chExt cx="7975600" cy="1018773"/>
          </a:xfrm>
        </p:grpSpPr>
        <p:pic>
          <p:nvPicPr>
            <p:cNvPr id="263" name="PA_69.png"/>
            <p:cNvPicPr/>
            <p:nvPr/>
          </p:nvPicPr>
          <p:blipFill>
            <a:blip r:embed="rId2">
              <a:extLst/>
            </a:blip>
            <a:srcRect l="13629" t="0" r="71630" b="75105"/>
            <a:stretch>
              <a:fillRect/>
            </a:stretch>
          </p:blipFill>
          <p:spPr>
            <a:xfrm>
              <a:off x="1438275" y="0"/>
              <a:ext cx="927100" cy="839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4" name="Shape 264"/>
            <p:cNvSpPr/>
            <p:nvPr/>
          </p:nvSpPr>
          <p:spPr>
            <a:xfrm>
              <a:off x="0" y="179387"/>
              <a:ext cx="7975600" cy="83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 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Solve               and check your solution. Then </a:t>
              </a:r>
              <a:endPara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endParaRPr>
            </a:p>
            <a:p>
              <a:pPr lvl="0"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graph the solution on a number line.</a:t>
              </a:r>
            </a:p>
          </p:txBody>
        </p:sp>
      </p:grpSp>
      <p:sp>
        <p:nvSpPr>
          <p:cNvPr id="266" name="Shape 266"/>
          <p:cNvSpPr/>
          <p:nvPr/>
        </p:nvSpPr>
        <p:spPr>
          <a:xfrm>
            <a:off x="4133850" y="2486025"/>
            <a:ext cx="45085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the inequality.</a:t>
            </a:r>
          </a:p>
        </p:txBody>
      </p:sp>
      <p:sp>
        <p:nvSpPr>
          <p:cNvPr id="267" name="Shape 267"/>
          <p:cNvSpPr/>
          <p:nvPr/>
        </p:nvSpPr>
        <p:spPr>
          <a:xfrm>
            <a:off x="533400" y="51419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3987800" algn="l"/>
                <a:tab pos="46101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  <a:r>
              <a:rPr i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x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≤ –35	</a:t>
            </a:r>
          </a:p>
        </p:txBody>
      </p:sp>
      <p:pic>
        <p:nvPicPr>
          <p:cNvPr id="268" name="PA_69.png"/>
          <p:cNvPicPr/>
          <p:nvPr/>
        </p:nvPicPr>
        <p:blipFill>
          <a:blip r:embed="rId2">
            <a:extLst/>
          </a:blip>
          <a:srcRect l="0" t="39529" r="73901" b="38682"/>
          <a:stretch>
            <a:fillRect/>
          </a:stretch>
        </p:blipFill>
        <p:spPr>
          <a:xfrm>
            <a:off x="971550" y="2352675"/>
            <a:ext cx="1641475" cy="73501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4133850" y="3465512"/>
            <a:ext cx="45085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 each side by –5 and reverse the symbol.</a:t>
            </a:r>
          </a:p>
        </p:txBody>
      </p:sp>
      <p:pic>
        <p:nvPicPr>
          <p:cNvPr id="270" name="PALG08-05-03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712" y="5770562"/>
            <a:ext cx="4205288" cy="6397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Group 273"/>
          <p:cNvGrpSpPr/>
          <p:nvPr/>
        </p:nvGrpSpPr>
        <p:grpSpPr>
          <a:xfrm>
            <a:off x="971550" y="3248025"/>
            <a:ext cx="2270125" cy="898525"/>
            <a:chOff x="0" y="0"/>
            <a:chExt cx="2270125" cy="898525"/>
          </a:xfrm>
        </p:grpSpPr>
        <p:pic>
          <p:nvPicPr>
            <p:cNvPr id="271" name="PA_69.png"/>
            <p:cNvPicPr/>
            <p:nvPr/>
          </p:nvPicPr>
          <p:blipFill>
            <a:blip r:embed="rId2">
              <a:extLst/>
            </a:blip>
            <a:srcRect l="0" t="62399" r="63906" b="11294"/>
            <a:stretch>
              <a:fillRect/>
            </a:stretch>
          </p:blipFill>
          <p:spPr>
            <a:xfrm>
              <a:off x="0" y="0"/>
              <a:ext cx="2270125" cy="887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PA_66.png"/>
            <p:cNvPicPr/>
            <p:nvPr/>
          </p:nvPicPr>
          <p:blipFill>
            <a:blip r:embed="rId4">
              <a:extLst/>
            </a:blip>
            <a:srcRect l="38450" t="0" r="39253" b="26158"/>
            <a:stretch>
              <a:fillRect/>
            </a:stretch>
          </p:blipFill>
          <p:spPr>
            <a:xfrm>
              <a:off x="1123950" y="38100"/>
              <a:ext cx="265113" cy="860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4" name="Shape 274"/>
          <p:cNvSpPr/>
          <p:nvPr/>
        </p:nvSpPr>
        <p:spPr>
          <a:xfrm>
            <a:off x="533400" y="4484687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94138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181100" algn="l"/>
                <a:tab pos="1981200" algn="l"/>
                <a:tab pos="3987800" algn="l"/>
                <a:tab pos="46101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	  x</a:t>
            </a:r>
            <a:r>
              <a:rPr sz="2400">
                <a:uFill>
                  <a:solidFill/>
                </a:uFill>
              </a:rPr>
              <a:t> ≤ –35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</a:t>
            </a:r>
            <a:r>
              <a:rPr sz="2400">
                <a:uFill>
                  <a:solidFill/>
                </a:uFill>
              </a:rPr>
              <a:t>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1"/>
      <p:bldP build="p" bldLvl="5" animBg="1" rev="0" advAuto="0" spid="269" grpId="5"/>
      <p:bldP build="whole" bldLvl="1" animBg="1" rev="0" advAuto="0" spid="273" grpId="4"/>
      <p:bldP build="p" bldLvl="5" animBg="1" rev="0" advAuto="0" spid="266" grpId="3"/>
      <p:bldP build="p" bldLvl="5" animBg="1" rev="0" advAuto="0" spid="267" grpId="7"/>
      <p:bldP build="whole" bldLvl="1" animBg="1" rev="0" advAuto="0" spid="268" grpId="2"/>
      <p:bldP build="whole" bldLvl="1" animBg="1" rev="0" advAuto="0" spid="270" grpId="8"/>
      <p:bldP build="p" bldLvl="5" animBg="1" rev="0" advAuto="0" spid="274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  CYP A</a:t>
            </a:r>
          </a:p>
        </p:txBody>
      </p:sp>
      <p:sp>
        <p:nvSpPr>
          <p:cNvPr id="277" name="Shape 277"/>
          <p:cNvSpPr/>
          <p:nvPr/>
        </p:nvSpPr>
        <p:spPr>
          <a:xfrm>
            <a:off x="904875" y="53530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7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914400" y="258445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≥ –45;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≥ –8;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≤ 8;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≥ 8;</a:t>
            </a:r>
          </a:p>
        </p:txBody>
      </p:sp>
      <p:sp>
        <p:nvSpPr>
          <p:cNvPr id="281" name="Shape 281"/>
          <p:cNvSpPr/>
          <p:nvPr/>
        </p:nvSpPr>
        <p:spPr>
          <a:xfrm>
            <a:off x="533400" y="1504950"/>
            <a:ext cx="83185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Solve –5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x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≤ –40 and check your solution. Then graph your solution on a number line.</a:t>
            </a:r>
          </a:p>
        </p:txBody>
      </p:sp>
      <p:grpSp>
        <p:nvGrpSpPr>
          <p:cNvPr id="286" name="Group 286"/>
          <p:cNvGrpSpPr/>
          <p:nvPr/>
        </p:nvGrpSpPr>
        <p:grpSpPr>
          <a:xfrm>
            <a:off x="2820987" y="2743199"/>
            <a:ext cx="3500438" cy="3284539"/>
            <a:chOff x="0" y="0"/>
            <a:chExt cx="3500437" cy="3284537"/>
          </a:xfrm>
        </p:grpSpPr>
        <p:pic>
          <p:nvPicPr>
            <p:cNvPr id="282" name="PALG08-05-03b-YT-B1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PALG08-05-03b-YT-B2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922337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PALG08-05-03b-YT-B3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847850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PALG08-05-03b-YT-B4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781300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4"/>
      <p:bldP build="whole" bldLvl="1" animBg="1" rev="0" advAuto="0" spid="281" grpId="3"/>
      <p:bldP build="whole" bldLvl="1" animBg="1" rev="0" advAuto="0" spid="286" grpId="5"/>
      <p:bldP build="whole" bldLvl="1" animBg="1" rev="0" advAuto="0" spid="279" grpId="2"/>
      <p:bldP build="whole" bldLvl="1" animBg="1" rev="0" advAuto="0" spid="277" grpId="6"/>
      <p:bldP build="whole" bldLvl="1" animBg="1" rev="0" advAuto="0" spid="27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 CYP B</a:t>
            </a:r>
          </a:p>
        </p:txBody>
      </p:sp>
      <p:sp>
        <p:nvSpPr>
          <p:cNvPr id="289" name="Shape 289"/>
          <p:cNvSpPr/>
          <p:nvPr/>
        </p:nvSpPr>
        <p:spPr>
          <a:xfrm>
            <a:off x="904875" y="44100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90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914400" y="258445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18;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–2;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–18;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–18;</a:t>
            </a:r>
          </a:p>
        </p:txBody>
      </p:sp>
      <p:grpSp>
        <p:nvGrpSpPr>
          <p:cNvPr id="295" name="Group 295"/>
          <p:cNvGrpSpPr/>
          <p:nvPr/>
        </p:nvGrpSpPr>
        <p:grpSpPr>
          <a:xfrm>
            <a:off x="533400" y="1320799"/>
            <a:ext cx="8318500" cy="1135879"/>
            <a:chOff x="0" y="0"/>
            <a:chExt cx="8318500" cy="1135877"/>
          </a:xfrm>
        </p:grpSpPr>
        <p:sp>
          <p:nvSpPr>
            <p:cNvPr id="293" name="Shape 293"/>
            <p:cNvSpPr/>
            <p:nvPr/>
          </p:nvSpPr>
          <p:spPr>
            <a:xfrm>
              <a:off x="0" y="184150"/>
              <a:ext cx="8318500" cy="951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Solve             and check your solution. Then graph</a:t>
              </a:r>
              <a:r>
                <a:rPr b="1" sz="1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</a:t>
              </a:r>
              <a:br>
                <a:rPr b="1" sz="1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br>
                <a:rPr b="1" sz="1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your solution on a number line.</a:t>
              </a:r>
            </a:p>
          </p:txBody>
        </p:sp>
        <p:pic>
          <p:nvPicPr>
            <p:cNvPr id="294" name="PA_71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06562" y="0"/>
              <a:ext cx="960439" cy="784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0" name="Group 300"/>
          <p:cNvGrpSpPr/>
          <p:nvPr/>
        </p:nvGrpSpPr>
        <p:grpSpPr>
          <a:xfrm>
            <a:off x="2747962" y="2725737"/>
            <a:ext cx="3500438" cy="3284538"/>
            <a:chOff x="0" y="0"/>
            <a:chExt cx="3500437" cy="3284537"/>
          </a:xfrm>
        </p:grpSpPr>
        <p:pic>
          <p:nvPicPr>
            <p:cNvPr id="296" name="PALG08-05-03b-YT-A4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781300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PALG08-05-03b-YT-A1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PALG08-05-03b-YT-A2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922337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PALG08-05-03b-YT-A3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847850"/>
              <a:ext cx="3500438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82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2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2"/>
      <p:bldP build="whole" bldLvl="1" animBg="1" rev="0" advAuto="0" spid="289" grpId="4"/>
      <p:bldP build="whole" bldLvl="1" animBg="1" rev="0" advAuto="0" spid="295" grpId="1"/>
      <p:bldP build="whole" bldLvl="1" animBg="1" rev="0" advAuto="0" spid="300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1066800" y="2641600"/>
            <a:ext cx="2806700" cy="24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n</a:t>
            </a:r>
            <a:r>
              <a:rPr b="1" sz="2400">
                <a:uFill>
                  <a:solidFill/>
                </a:uFill>
              </a:rPr>
              <a:t> – 7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n</a:t>
            </a:r>
            <a:r>
              <a:rPr b="1" sz="2400">
                <a:uFill>
                  <a:solidFill/>
                </a:uFill>
              </a:rPr>
              <a:t> – 7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–7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–7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9</a:t>
            </a:r>
          </a:p>
        </p:txBody>
      </p:sp>
      <p:sp>
        <p:nvSpPr>
          <p:cNvPr id="116" name="Shape 116"/>
          <p:cNvSpPr/>
          <p:nvPr/>
        </p:nvSpPr>
        <p:spPr>
          <a:xfrm>
            <a:off x="533400" y="2692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7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an inequality for the sentence.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number decreased by 7 is at most 9.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18" grpId="2"/>
      <p:bldP build="whole" bldLvl="1" animBg="1" rev="0" advAuto="0" spid="115" grpId="3"/>
      <p:bldP build="whole" bldLvl="1" animBg="1" rev="0" advAuto="0" spid="11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1" name="Shape 121"/>
          <p:cNvSpPr/>
          <p:nvPr/>
        </p:nvSpPr>
        <p:spPr>
          <a:xfrm>
            <a:off x="1066800" y="3022600"/>
            <a:ext cx="2806700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s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500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s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500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s</a:t>
            </a:r>
            <a:r>
              <a:rPr b="1" sz="2400">
                <a:uFill>
                  <a:solidFill/>
                </a:uFill>
              </a:rPr>
              <a:t> &gt; 500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s</a:t>
            </a:r>
            <a:r>
              <a:rPr b="1" sz="2400">
                <a:uFill>
                  <a:solidFill/>
                </a:uFill>
              </a:rPr>
              <a:t> &lt; 500</a:t>
            </a:r>
          </a:p>
        </p:txBody>
      </p:sp>
      <p:sp>
        <p:nvSpPr>
          <p:cNvPr id="122" name="Shape 122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an inequality for the sentence.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There are more than 500 students (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) at Candlewood Middle School.</a:t>
            </a:r>
          </a:p>
        </p:txBody>
      </p:sp>
      <p:sp>
        <p:nvSpPr>
          <p:cNvPr id="123" name="Shape 123"/>
          <p:cNvSpPr/>
          <p:nvPr/>
        </p:nvSpPr>
        <p:spPr>
          <a:xfrm>
            <a:off x="533400" y="49672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4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4"/>
      <p:bldP build="whole" bldLvl="1" animBg="1" rev="0" advAuto="0" spid="122" grpId="2"/>
      <p:bldP build="whole" bldLvl="1" animBg="1" rev="0" advAuto="0" spid="121" grpId="3"/>
      <p:bldP build="whole" bldLvl="1" animBg="1" rev="0" advAuto="0" spid="1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7" name="Shape 127"/>
          <p:cNvSpPr/>
          <p:nvPr/>
        </p:nvSpPr>
        <p:spPr>
          <a:xfrm>
            <a:off x="1066800" y="2717800"/>
            <a:ext cx="28067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true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false</a:t>
            </a:r>
          </a:p>
        </p:txBody>
      </p:sp>
      <p:sp>
        <p:nvSpPr>
          <p:cNvPr id="128" name="Shape 128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State whether the inequality 15 –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&lt; 9 is true or false for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 4.</a:t>
            </a:r>
          </a:p>
        </p:txBody>
      </p:sp>
      <p:sp>
        <p:nvSpPr>
          <p:cNvPr id="129" name="Shape 129"/>
          <p:cNvSpPr/>
          <p:nvPr/>
        </p:nvSpPr>
        <p:spPr>
          <a:xfrm>
            <a:off x="533400" y="36972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0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28" grpId="2"/>
      <p:bldP build="whole" bldLvl="1" animBg="1" rev="0" advAuto="0" spid="129" grpId="4"/>
      <p:bldP build="whole" bldLvl="1" animBg="1" rev="0" advAuto="0" spid="12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6800" y="2682875"/>
            <a:ext cx="28067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true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false</a:t>
            </a:r>
          </a:p>
        </p:txBody>
      </p:sp>
      <p:sp>
        <p:nvSpPr>
          <p:cNvPr id="134" name="Shape 134"/>
          <p:cNvSpPr/>
          <p:nvPr/>
        </p:nvSpPr>
        <p:spPr>
          <a:xfrm>
            <a:off x="685800" y="1657350"/>
            <a:ext cx="7480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State whether the inequality 6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≥ 42 is true or false for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 7.</a:t>
            </a:r>
          </a:p>
        </p:txBody>
      </p:sp>
      <p:sp>
        <p:nvSpPr>
          <p:cNvPr id="135" name="Shape 135"/>
          <p:cNvSpPr/>
          <p:nvPr/>
        </p:nvSpPr>
        <p:spPr>
          <a:xfrm>
            <a:off x="533400" y="270827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6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4"/>
      <p:bldP build="whole" bldLvl="1" animBg="1" rev="0" advAuto="0" spid="133" grpId="3"/>
      <p:bldP build="whole" bldLvl="1" animBg="1" rev="0" advAuto="0" spid="134" grpId="2"/>
      <p:bldP build="whole" bldLvl="1" animBg="1" rev="0" advAuto="0" spid="1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39" name="Shape 139"/>
          <p:cNvSpPr/>
          <p:nvPr/>
        </p:nvSpPr>
        <p:spPr>
          <a:xfrm>
            <a:off x="1066800" y="29464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&lt; –2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x</a:t>
            </a:r>
            <a:r>
              <a:rPr b="1" sz="2400">
                <a:uFill>
                  <a:solidFill/>
                </a:uFill>
              </a:rPr>
              <a:t> &gt; –2</a:t>
            </a:r>
          </a:p>
        </p:txBody>
      </p:sp>
      <p:sp>
        <p:nvSpPr>
          <p:cNvPr id="140" name="Shape 140"/>
          <p:cNvSpPr/>
          <p:nvPr/>
        </p:nvSpPr>
        <p:spPr>
          <a:xfrm>
            <a:off x="685800" y="1657350"/>
            <a:ext cx="35941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Which inequality represents the graph?</a:t>
            </a:r>
          </a:p>
        </p:txBody>
      </p:sp>
      <p:sp>
        <p:nvSpPr>
          <p:cNvPr id="141" name="Shape 141"/>
          <p:cNvSpPr/>
          <p:nvPr/>
        </p:nvSpPr>
        <p:spPr>
          <a:xfrm>
            <a:off x="533400" y="58308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2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FMC08-04-0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43425" y="1600200"/>
            <a:ext cx="4167188" cy="627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whole" bldLvl="1" animBg="1" rev="0" advAuto="0" spid="143" grpId="3"/>
      <p:bldP build="whole" bldLvl="1" animBg="1" rev="0" advAuto="0" spid="141" grpId="5"/>
      <p:bldP build="whole" bldLvl="1" animBg="1" rev="0" advAuto="0" spid="140" grpId="2"/>
      <p:bldP build="whole" bldLvl="1" animBg="1" rev="0" advAuto="0" spid="13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6800" y="2946400"/>
            <a:ext cx="2806700" cy="248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g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g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≥</a:t>
            </a:r>
            <a:r>
              <a:rPr b="1" sz="2400">
                <a:uFill>
                  <a:solidFill/>
                </a:uFill>
              </a:rPr>
              <a:t> 63 –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g</a:t>
            </a:r>
            <a:r>
              <a:rPr b="1"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63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g </a:t>
            </a:r>
            <a:r>
              <a:rPr sz="24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≤</a:t>
            </a:r>
            <a:r>
              <a:rPr b="1" sz="2400">
                <a:uFill>
                  <a:solidFill/>
                </a:uFill>
              </a:rPr>
              <a:t> 3</a:t>
            </a:r>
          </a:p>
        </p:txBody>
      </p:sp>
      <p:sp>
        <p:nvSpPr>
          <p:cNvPr id="147" name="Shape 147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Cherie grew at least 3 inches in the last year. Now she is 64 inches tall. Write an inequality to describe her growth.</a:t>
            </a:r>
          </a:p>
        </p:txBody>
      </p:sp>
      <p:sp>
        <p:nvSpPr>
          <p:cNvPr id="148" name="Shape 148"/>
          <p:cNvSpPr/>
          <p:nvPr/>
        </p:nvSpPr>
        <p:spPr>
          <a:xfrm>
            <a:off x="533400" y="30099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9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4"/>
      <p:bldP build="whole" bldLvl="1" animBg="1" rev="0" advAuto="0" spid="147" grpId="3"/>
      <p:bldP build="whole" bldLvl="1" animBg="1" rev="0" advAuto="0" spid="148" grpId="5"/>
      <p:bldP build="whole" bldLvl="1" animBg="1" rev="0" advAuto="0" spid="149" grpId="1"/>
      <p:bldP build="whole" bldLvl="1" animBg="1" rev="0" advAuto="0" spid="15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53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812800" y="1828800"/>
            <a:ext cx="763270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800">
                <a:uFill>
                  <a:solidFill/>
                </a:uFill>
              </a:rPr>
              <a:t>You have already used the Properties of Equality to solve equations.</a:t>
            </a:r>
            <a:br>
              <a:rPr sz="2800">
                <a:uFill>
                  <a:solidFill/>
                </a:uFill>
              </a:rPr>
            </a:br>
            <a:r>
              <a:rPr sz="2800">
                <a:uFill>
                  <a:solidFill/>
                </a:uFill>
              </a:rPr>
              <a:t>(Lessons 4–3 and 4–4)</a:t>
            </a:r>
          </a:p>
        </p:txBody>
      </p:sp>
      <p:pic>
        <p:nvPicPr>
          <p:cNvPr id="155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197225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12800" y="4206875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inequalities by using the Addition and Subtraction Properties of Inequality.</a:t>
            </a:r>
          </a:p>
        </p:txBody>
      </p:sp>
      <p:sp>
        <p:nvSpPr>
          <p:cNvPr id="157" name="Shape 157"/>
          <p:cNvSpPr/>
          <p:nvPr/>
        </p:nvSpPr>
        <p:spPr>
          <a:xfrm>
            <a:off x="812800" y="5235575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inequalities by multiplying or dividing by a positive or negative number. 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5"/>
      <p:bldP build="whole" bldLvl="1" animBg="1" rev="0" advAuto="0" spid="153" grpId="1"/>
      <p:bldP build="whole" bldLvl="1" animBg="1" rev="0" advAuto="0" spid="156" grpId="4"/>
      <p:bldP build="whole" bldLvl="1" animBg="1" rev="0" advAuto="0" spid="154" grpId="2"/>
      <p:bldP build="whole" bldLvl="1" animBg="1" rev="0" advAuto="0" spid="155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